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361E-FD40-4C8B-9431-6918171C3347}" type="datetimeFigureOut">
              <a:rPr lang="sk-SK" smtClean="0"/>
              <a:pPr/>
              <a:t>31.3.2020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C04A-F417-4402-BF30-647C4CBA8BC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oaFN-y6zt4" TargetMode="External"/><Relationship Id="rId2" Type="http://schemas.openxmlformats.org/officeDocument/2006/relationships/hyperlink" Target="https://www.youtube.com/watch?v=Cp-2f-H9ny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7qpolD2Jqk" TargetMode="External"/><Relationship Id="rId4" Type="http://schemas.openxmlformats.org/officeDocument/2006/relationships/hyperlink" Target="https://www.youtube.com/watch?v=rGP1AWacDx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CHEMICKÁ KINETIKA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572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k-SK" dirty="0" smtClean="0">
                <a:solidFill>
                  <a:srgbClr val="4716FC"/>
                </a:solidFill>
              </a:rPr>
              <a:t>SKÚMA:</a:t>
            </a:r>
          </a:p>
          <a:p>
            <a:pPr algn="l">
              <a:buFont typeface="Arial" pitchFamily="34" charset="0"/>
              <a:buChar char="•"/>
            </a:pPr>
            <a:r>
              <a:rPr lang="sk-SK" dirty="0" smtClean="0">
                <a:solidFill>
                  <a:srgbClr val="4716FC"/>
                </a:solidFill>
              </a:rPr>
              <a:t>priebeh chemických reakcií</a:t>
            </a:r>
          </a:p>
          <a:p>
            <a:pPr algn="l">
              <a:buFont typeface="Arial" pitchFamily="34" charset="0"/>
              <a:buChar char="•"/>
            </a:pPr>
            <a:r>
              <a:rPr lang="sk-SK" dirty="0" smtClean="0">
                <a:solidFill>
                  <a:srgbClr val="4716FC"/>
                </a:solidFill>
              </a:rPr>
              <a:t>rýchlosť chemických reakcií</a:t>
            </a:r>
          </a:p>
          <a:p>
            <a:pPr algn="l">
              <a:buFont typeface="Arial" pitchFamily="34" charset="0"/>
              <a:buChar char="•"/>
            </a:pPr>
            <a:r>
              <a:rPr lang="sk-SK" dirty="0" smtClean="0">
                <a:solidFill>
                  <a:srgbClr val="4716FC"/>
                </a:solidFill>
              </a:rPr>
              <a:t>faktory ovplyvňujúce rýchlosť  </a:t>
            </a:r>
          </a:p>
          <a:p>
            <a:pPr algn="l"/>
            <a:r>
              <a:rPr lang="sk-SK" dirty="0" smtClean="0">
                <a:solidFill>
                  <a:srgbClr val="4716FC"/>
                </a:solidFill>
              </a:rPr>
              <a:t>  chemických reakcií</a:t>
            </a:r>
          </a:p>
          <a:p>
            <a:pPr algn="l">
              <a:buFont typeface="Arial" pitchFamily="34" charset="0"/>
              <a:buChar char="•"/>
            </a:pPr>
            <a:endParaRPr lang="sk-SK" dirty="0" smtClean="0"/>
          </a:p>
          <a:p>
            <a:pPr algn="l"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Priebeh chemických reakcií</a:t>
            </a:r>
            <a:endParaRPr lang="sk-SK" b="1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97166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k-SK" dirty="0" smtClean="0"/>
              <a:t>Orientácia molekúl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3929066"/>
            <a:ext cx="1238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>
          <a:xfrm>
            <a:off x="2143108" y="1428736"/>
            <a:ext cx="6543693" cy="4697427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 chemickej reakcii dochádza vtedy, ak nastane účinná zrážka – zrazia sa molekuly s dostatočnou energiou a vhodnou orientáciou</a:t>
            </a:r>
          </a:p>
          <a:p>
            <a:r>
              <a:rPr lang="sk-SK" sz="3200" dirty="0" smtClean="0"/>
              <a:t>minimálna energia, ktorú musia mať častice, aby nastala chemická reakcia sa nazýva </a:t>
            </a:r>
            <a:r>
              <a:rPr lang="sk-SK" sz="3200" u="sng" dirty="0" smtClean="0"/>
              <a:t>aktivačná energia</a:t>
            </a:r>
            <a:endParaRPr lang="sk-SK" sz="32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1362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Rýchlosť chemických reakcií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sk-SK" dirty="0" smtClean="0"/>
              <a:t>rýchlosť chemickej reakcie možno vypočítať zo zmeny koncentrácie </a:t>
            </a:r>
            <a:r>
              <a:rPr lang="sk-SK" dirty="0" err="1" smtClean="0"/>
              <a:t>reaktantov</a:t>
            </a:r>
            <a:r>
              <a:rPr lang="sk-SK" dirty="0" smtClean="0"/>
              <a:t> alebo produktov za určitý časový interval</a:t>
            </a:r>
          </a:p>
          <a:p>
            <a:r>
              <a:rPr lang="sk-SK" dirty="0" smtClean="0"/>
              <a:t>príklad: A + B → AB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      v =</a:t>
            </a: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      	v = </a:t>
            </a:r>
          </a:p>
          <a:p>
            <a:r>
              <a:rPr lang="sk-SK" dirty="0" smtClean="0"/>
              <a:t>rýchlosť chemických reakcií sa vyjadruje v jednotkách mol.dm</a:t>
            </a:r>
            <a:r>
              <a:rPr lang="sk-SK" baseline="30000" dirty="0" smtClean="0"/>
              <a:t>-3</a:t>
            </a:r>
            <a:r>
              <a:rPr lang="sk-SK" dirty="0" smtClean="0"/>
              <a:t>.s</a:t>
            </a:r>
            <a:r>
              <a:rPr lang="sk-SK" baseline="30000" dirty="0" smtClean="0"/>
              <a:t>-1</a:t>
            </a:r>
            <a:endParaRPr lang="sk-SK" baseline="30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571876"/>
            <a:ext cx="2263812" cy="576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643446"/>
            <a:ext cx="827075" cy="64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Faktory ovplyvňujúce rýchlosť chemických reakcií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Skôr než začnete opisovať túto snímku, pozrite si videá – nasledujúca snímka.</a:t>
            </a:r>
          </a:p>
          <a:p>
            <a:r>
              <a:rPr lang="sk-SK" dirty="0" smtClean="0"/>
              <a:t>teplota</a:t>
            </a:r>
          </a:p>
          <a:p>
            <a:r>
              <a:rPr lang="sk-SK" dirty="0" smtClean="0"/>
              <a:t>koncentrácia </a:t>
            </a:r>
            <a:r>
              <a:rPr lang="sk-SK" dirty="0" err="1" smtClean="0"/>
              <a:t>reaktantov</a:t>
            </a:r>
            <a:endParaRPr lang="sk-SK" dirty="0" smtClean="0"/>
          </a:p>
          <a:p>
            <a:r>
              <a:rPr lang="sk-SK" dirty="0" smtClean="0"/>
              <a:t>veľkosť povrchu pevných látok</a:t>
            </a:r>
          </a:p>
          <a:p>
            <a:r>
              <a:rPr lang="sk-SK" dirty="0" smtClean="0"/>
              <a:t>katalyzátor – látka, ktorá urýchľuje chemickú reakciu, sama sa chemickou reakciou nemení 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( opačný účinok – inhibítory 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Pozrite si videá a do poznámok doplňte, ako jednotlivé faktory ovplyvňujú rýchlosť chemickej reakcie.</a:t>
            </a:r>
            <a:endParaRPr lang="sk-SK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Teplota: 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https://www.youtube.com/watch?v=Cp-2f-H9nyI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Veľkosť povrchu: 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https://www.youtube.com/watch?v=-oaFN-y6zt4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Katalyzátor: 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https://www.youtube.com/watch?v=rGP1AWacDxY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Koncentrácia: 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https://www.youtube.com/watch?v=_7qpolD2Jqk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dirty="0" smtClean="0"/>
              <a:t>Domáci experiment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u="sng" dirty="0" smtClean="0"/>
              <a:t>Pomôcky: </a:t>
            </a:r>
            <a:r>
              <a:rPr lang="sk-SK" sz="2800" dirty="0" smtClean="0"/>
              <a:t>dve sklené nádoby, lyžičky</a:t>
            </a:r>
          </a:p>
          <a:p>
            <a:pPr marL="0" indent="0">
              <a:buNone/>
            </a:pPr>
            <a:r>
              <a:rPr lang="sk-SK" sz="2800" u="sng" dirty="0" smtClean="0"/>
              <a:t>Chemikálie: </a:t>
            </a:r>
            <a:r>
              <a:rPr lang="sk-SK" sz="2800" dirty="0" smtClean="0"/>
              <a:t>ocot, voda, sóda bikarbóna</a:t>
            </a:r>
          </a:p>
          <a:p>
            <a:pPr marL="0" indent="0">
              <a:buNone/>
            </a:pPr>
            <a:r>
              <a:rPr lang="sk-SK" sz="2800" u="sng" dirty="0" smtClean="0"/>
              <a:t>Postup:</a:t>
            </a:r>
          </a:p>
          <a:p>
            <a:pPr marL="0" indent="0">
              <a:buNone/>
            </a:pPr>
            <a:r>
              <a:rPr lang="sk-SK" sz="2800" dirty="0" smtClean="0"/>
              <a:t>Do jednej nádoby dáte čistý ocot, do druhej nádoby dáte ocot zriedený vodou ( ocot: voda=1:3 ). V nádobách je rovnaký objem kvapalín.</a:t>
            </a:r>
          </a:p>
          <a:p>
            <a:pPr marL="0" indent="0">
              <a:buNone/>
            </a:pPr>
            <a:r>
              <a:rPr lang="sk-SK" sz="2800" dirty="0" smtClean="0"/>
              <a:t>Do nádob naraz nasypte rovnaké </a:t>
            </a:r>
          </a:p>
          <a:p>
            <a:pPr marL="0" indent="0">
              <a:buNone/>
            </a:pPr>
            <a:r>
              <a:rPr lang="sk-SK" sz="2800" dirty="0" smtClean="0"/>
              <a:t>množstvo sódy bikarbóny. </a:t>
            </a:r>
          </a:p>
          <a:p>
            <a:pPr marL="0" indent="0">
              <a:buNone/>
            </a:pPr>
            <a:r>
              <a:rPr lang="sk-SK" sz="2800" dirty="0" smtClean="0"/>
              <a:t>Napíšte svoje pozorovanie</a:t>
            </a:r>
          </a:p>
          <a:p>
            <a:pPr marL="0" indent="0">
              <a:buNone/>
            </a:pP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998759"/>
            <a:ext cx="3040075" cy="21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6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197</Words>
  <Application>Microsoft Office PowerPoint</Application>
  <PresentationFormat>Prezentácia na obrazovke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Calibri</vt:lpstr>
      <vt:lpstr>Motív Office</vt:lpstr>
      <vt:lpstr>CHEMICKÁ KINETIKA</vt:lpstr>
      <vt:lpstr>Priebeh chemických reakcií</vt:lpstr>
      <vt:lpstr>Rýchlosť chemických reakcií</vt:lpstr>
      <vt:lpstr>Faktory ovplyvňujúce rýchlosť chemických reakcií</vt:lpstr>
      <vt:lpstr>Pozrite si videá a do poznámok doplňte, ako jednotlivé faktory ovplyvňujú rýchlosť chemickej reakcie.</vt:lpstr>
      <vt:lpstr>Domáci experiment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CHEMICKÁ KINETIKA</dc:title>
  <dc:creator>ucitel</dc:creator>
  <cp:lastModifiedBy>Student</cp:lastModifiedBy>
  <cp:revision>16</cp:revision>
  <dcterms:created xsi:type="dcterms:W3CDTF">2009-12-01T07:05:24Z</dcterms:created>
  <dcterms:modified xsi:type="dcterms:W3CDTF">2020-03-31T13:31:24Z</dcterms:modified>
</cp:coreProperties>
</file>