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CC55D2-2EDF-4830-896B-F1CD2A808079}" type="datetimeFigureOut">
              <a:rPr lang="sk-SK" smtClean="0"/>
              <a:pPr/>
              <a:t>16.4.2020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F26C35-E986-4A4E-A8C8-CFC200A3BCE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CHEMICKÁ ROVNICA, CHEMICKÁ REAKCIA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Chemická Reakcia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je dej pri ktorom zanikajú niektoré chemické väzby medzi atómami v molekulách východiskových látok ( REAKTANTOV ) a vytvárajú sa nové väzby – vznikajú molekuly PRODUKTOV</a:t>
            </a:r>
          </a:p>
          <a:p>
            <a:r>
              <a:rPr lang="sk-SK" dirty="0" smtClean="0"/>
              <a:t>ak sa menia východiskové látky priamo na produkty – reakcia je jednoduchá</a:t>
            </a:r>
          </a:p>
          <a:p>
            <a:pPr>
              <a:buNone/>
            </a:pPr>
            <a:r>
              <a:rPr lang="sk-SK" dirty="0" smtClean="0"/>
              <a:t>   H</a:t>
            </a:r>
            <a:r>
              <a:rPr lang="sk-SK" baseline="-25000" dirty="0" smtClean="0"/>
              <a:t>2</a:t>
            </a:r>
            <a:r>
              <a:rPr lang="sk-SK" dirty="0" smtClean="0"/>
              <a:t> + Cl</a:t>
            </a:r>
            <a:r>
              <a:rPr lang="sk-SK" baseline="-25000" dirty="0" smtClean="0"/>
              <a:t>2</a:t>
            </a:r>
            <a:r>
              <a:rPr lang="sk-SK" dirty="0" smtClean="0"/>
              <a:t>  → 2HCl</a:t>
            </a:r>
          </a:p>
          <a:p>
            <a:r>
              <a:rPr lang="sk-SK" dirty="0" smtClean="0"/>
              <a:t>ak vzniká pri reakcii množstvo medziproduktov – reakcia je zložená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CHEMICKÁ ROVNICA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je zápisom chemickej reakcie</a:t>
            </a:r>
          </a:p>
          <a:p>
            <a:r>
              <a:rPr lang="sk-SK" dirty="0" smtClean="0"/>
              <a:t>na ľavú stranu píšeme značky prvkov alebo vzorce zlúčenín </a:t>
            </a:r>
            <a:r>
              <a:rPr lang="sk-SK" dirty="0" err="1" smtClean="0"/>
              <a:t>reaktantov</a:t>
            </a:r>
            <a:endParaRPr lang="sk-SK" dirty="0" smtClean="0"/>
          </a:p>
          <a:p>
            <a:r>
              <a:rPr lang="sk-SK" dirty="0" smtClean="0"/>
              <a:t>na pravú stranu píšeme značky prvkov alebo vzorce produktov</a:t>
            </a:r>
          </a:p>
          <a:p>
            <a:r>
              <a:rPr lang="sk-SK" dirty="0" smtClean="0"/>
              <a:t>celkový počet atómov jednotlivých prvkov </a:t>
            </a:r>
            <a:r>
              <a:rPr lang="sk-SK" dirty="0" err="1" smtClean="0"/>
              <a:t>reaktantov</a:t>
            </a:r>
            <a:r>
              <a:rPr lang="sk-SK" dirty="0" smtClean="0"/>
              <a:t> musí byť rovnaký ako celkový počet atómov prvkov v produktoch</a:t>
            </a:r>
          </a:p>
          <a:p>
            <a:r>
              <a:rPr lang="sk-SK" dirty="0" smtClean="0"/>
              <a:t>hmotnosť </a:t>
            </a:r>
            <a:r>
              <a:rPr lang="sk-SK" dirty="0" err="1" smtClean="0"/>
              <a:t>reaktantov</a:t>
            </a:r>
            <a:r>
              <a:rPr lang="sk-SK" dirty="0" smtClean="0"/>
              <a:t> = hmotnosti produktov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Kritéria triedenia chemických reakcií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sk-SK" dirty="0" smtClean="0"/>
              <a:t>Podľa počtu fáz v reakčnej zmesi:</a:t>
            </a:r>
          </a:p>
          <a:p>
            <a:pPr marL="514350" indent="-514350"/>
            <a:r>
              <a:rPr lang="sk-SK" dirty="0" smtClean="0"/>
              <a:t>reakcia homogénna ( </a:t>
            </a:r>
            <a:r>
              <a:rPr lang="sk-SK" dirty="0" err="1" smtClean="0"/>
              <a:t>reaktanty</a:t>
            </a:r>
            <a:r>
              <a:rPr lang="sk-SK" dirty="0" smtClean="0"/>
              <a:t> a produkty sú v jednej fáze  = rovnaké skupenstvo )</a:t>
            </a:r>
          </a:p>
          <a:p>
            <a:pPr marL="514350" indent="-514350"/>
            <a:r>
              <a:rPr lang="sk-SK" dirty="0" smtClean="0"/>
              <a:t>reakcia heterogénna</a:t>
            </a:r>
          </a:p>
          <a:p>
            <a:pPr marL="514350" indent="-514350">
              <a:buNone/>
            </a:pPr>
            <a:r>
              <a:rPr lang="sk-SK" dirty="0" smtClean="0"/>
              <a:t>Podľa vonkajších zmien pri reakcii:</a:t>
            </a:r>
          </a:p>
          <a:p>
            <a:pPr marL="514350" indent="-514350"/>
            <a:r>
              <a:rPr lang="sk-SK" dirty="0" smtClean="0"/>
              <a:t>reakcia skladná            NH</a:t>
            </a:r>
            <a:r>
              <a:rPr lang="sk-SK" baseline="-25000" dirty="0" smtClean="0"/>
              <a:t>3</a:t>
            </a:r>
            <a:r>
              <a:rPr lang="sk-SK" dirty="0" smtClean="0"/>
              <a:t> + </a:t>
            </a:r>
            <a:r>
              <a:rPr lang="sk-SK" dirty="0" err="1" smtClean="0"/>
              <a:t>HCl</a:t>
            </a:r>
            <a:r>
              <a:rPr lang="sk-SK" dirty="0" smtClean="0"/>
              <a:t> → NH</a:t>
            </a:r>
            <a:r>
              <a:rPr lang="sk-SK" baseline="-25000" dirty="0" smtClean="0"/>
              <a:t>4</a:t>
            </a:r>
            <a:r>
              <a:rPr lang="sk-SK" dirty="0" smtClean="0"/>
              <a:t>Cl</a:t>
            </a:r>
          </a:p>
          <a:p>
            <a:pPr marL="514350" indent="-514350"/>
            <a:r>
              <a:rPr lang="sk-SK" dirty="0" smtClean="0"/>
              <a:t>reakcia rozkladná        CaCO</a:t>
            </a:r>
            <a:r>
              <a:rPr lang="sk-SK" baseline="-25000" dirty="0" smtClean="0"/>
              <a:t>3</a:t>
            </a:r>
            <a:r>
              <a:rPr lang="sk-SK" dirty="0" smtClean="0"/>
              <a:t> → </a:t>
            </a:r>
            <a:r>
              <a:rPr lang="sk-SK" dirty="0" err="1" smtClean="0"/>
              <a:t>CaO</a:t>
            </a:r>
            <a:r>
              <a:rPr lang="sk-SK" dirty="0" smtClean="0"/>
              <a:t> + CO</a:t>
            </a:r>
            <a:r>
              <a:rPr lang="sk-SK" baseline="-25000" dirty="0" smtClean="0"/>
              <a:t>2</a:t>
            </a:r>
          </a:p>
          <a:p>
            <a:pPr marL="514350" indent="-514350"/>
            <a:r>
              <a:rPr lang="sk-SK" dirty="0" smtClean="0"/>
              <a:t>reakcia substitučná     CuSO</a:t>
            </a:r>
            <a:r>
              <a:rPr lang="sk-SK" baseline="-25000" dirty="0" smtClean="0"/>
              <a:t>4</a:t>
            </a:r>
            <a:r>
              <a:rPr lang="sk-SK" dirty="0" smtClean="0"/>
              <a:t> + </a:t>
            </a:r>
            <a:r>
              <a:rPr lang="sk-SK" dirty="0" err="1" smtClean="0"/>
              <a:t>Fe</a:t>
            </a:r>
            <a:r>
              <a:rPr lang="sk-SK" dirty="0" smtClean="0"/>
              <a:t> → FeSO</a:t>
            </a:r>
            <a:r>
              <a:rPr lang="sk-SK" baseline="-25000" dirty="0" smtClean="0"/>
              <a:t>4</a:t>
            </a:r>
            <a:r>
              <a:rPr lang="sk-SK" dirty="0" smtClean="0"/>
              <a:t> + </a:t>
            </a:r>
            <a:r>
              <a:rPr lang="sk-SK" dirty="0" err="1" smtClean="0"/>
              <a:t>Cu</a:t>
            </a:r>
            <a:endParaRPr lang="sk-SK" dirty="0" smtClean="0"/>
          </a:p>
          <a:p>
            <a:pPr marL="514350" indent="-514350"/>
            <a:r>
              <a:rPr lang="sk-SK" dirty="0" smtClean="0"/>
              <a:t>podvojná zámena        </a:t>
            </a:r>
            <a:r>
              <a:rPr lang="sk-SK" dirty="0" err="1" smtClean="0"/>
              <a:t>NaOH</a:t>
            </a:r>
            <a:r>
              <a:rPr lang="sk-SK" dirty="0" smtClean="0"/>
              <a:t> + </a:t>
            </a:r>
            <a:r>
              <a:rPr lang="sk-SK" dirty="0" err="1" smtClean="0"/>
              <a:t>HCl</a:t>
            </a:r>
            <a:r>
              <a:rPr lang="sk-SK" dirty="0" smtClean="0"/>
              <a:t> → </a:t>
            </a:r>
            <a:r>
              <a:rPr lang="sk-SK" dirty="0" err="1" smtClean="0"/>
              <a:t>NaCl</a:t>
            </a:r>
            <a:r>
              <a:rPr lang="sk-SK" dirty="0" smtClean="0"/>
              <a:t> + H</a:t>
            </a:r>
            <a:r>
              <a:rPr lang="sk-SK" baseline="-25000" dirty="0" smtClean="0"/>
              <a:t>2</a:t>
            </a:r>
            <a:r>
              <a:rPr lang="sk-SK" dirty="0" smtClean="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304800" y="411481"/>
            <a:ext cx="8686800" cy="45719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pPr marL="514350" indent="-514350">
              <a:buNone/>
            </a:pPr>
            <a:endParaRPr lang="sk-SK" dirty="0" smtClean="0"/>
          </a:p>
          <a:p>
            <a:pPr marL="514350" indent="-514350">
              <a:buNone/>
            </a:pPr>
            <a:r>
              <a:rPr lang="sk-SK" dirty="0" smtClean="0"/>
              <a:t>Podľa </a:t>
            </a:r>
            <a:r>
              <a:rPr lang="sk-SK" dirty="0" smtClean="0"/>
              <a:t>tepelnej bilancie:</a:t>
            </a:r>
          </a:p>
          <a:p>
            <a:pPr marL="514350" indent="-514350"/>
            <a:r>
              <a:rPr lang="sk-SK" dirty="0" smtClean="0"/>
              <a:t>exotermické – teplo sa pri nich uvoľňuje</a:t>
            </a:r>
          </a:p>
          <a:p>
            <a:pPr marL="514350" indent="-514350"/>
            <a:r>
              <a:rPr lang="sk-SK" dirty="0" smtClean="0"/>
              <a:t>endotermické – teplo sa pri nich spotrebuje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Úloha: </a:t>
            </a:r>
            <a:r>
              <a:rPr lang="sk-SK" cap="none" dirty="0" smtClean="0"/>
              <a:t>Rozhodnite na základe vonkajších zmien, o akú reakciu ide. </a:t>
            </a:r>
            <a:endParaRPr lang="sk-SK" cap="none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2H</a:t>
            </a:r>
            <a:r>
              <a:rPr lang="sk-SK" baseline="-25000" dirty="0"/>
              <a:t>2</a:t>
            </a:r>
            <a:r>
              <a:rPr lang="sk-SK" dirty="0"/>
              <a:t>O → 2H</a:t>
            </a:r>
            <a:r>
              <a:rPr lang="sk-SK" baseline="-25000" dirty="0"/>
              <a:t>2</a:t>
            </a:r>
            <a:r>
              <a:rPr lang="sk-SK" dirty="0"/>
              <a:t> + </a:t>
            </a:r>
            <a:r>
              <a:rPr lang="sk-SK" dirty="0" smtClean="0"/>
              <a:t>O</a:t>
            </a:r>
            <a:r>
              <a:rPr lang="sk-SK" baseline="-25000" dirty="0" smtClean="0"/>
              <a:t>2</a:t>
            </a:r>
          </a:p>
          <a:p>
            <a:r>
              <a:rPr lang="sk-SK" dirty="0"/>
              <a:t>N</a:t>
            </a:r>
            <a:r>
              <a:rPr lang="sk-SK" baseline="-25000" dirty="0"/>
              <a:t>2</a:t>
            </a:r>
            <a:r>
              <a:rPr lang="sk-SK" dirty="0"/>
              <a:t> + 3H</a:t>
            </a:r>
            <a:r>
              <a:rPr lang="sk-SK" baseline="-25000" dirty="0"/>
              <a:t>2</a:t>
            </a:r>
            <a:r>
              <a:rPr lang="sk-SK" dirty="0"/>
              <a:t> → </a:t>
            </a:r>
            <a:r>
              <a:rPr lang="sk-SK" dirty="0" smtClean="0"/>
              <a:t>2NH</a:t>
            </a:r>
            <a:r>
              <a:rPr lang="sk-SK" baseline="-25000" dirty="0" smtClean="0"/>
              <a:t>3</a:t>
            </a:r>
          </a:p>
          <a:p>
            <a:r>
              <a:rPr lang="sk-SK" dirty="0"/>
              <a:t>Zn + CuSO</a:t>
            </a:r>
            <a:r>
              <a:rPr lang="sk-SK" baseline="-25000" dirty="0"/>
              <a:t>4</a:t>
            </a:r>
            <a:r>
              <a:rPr lang="sk-SK" dirty="0"/>
              <a:t> → ZnSO</a:t>
            </a:r>
            <a:r>
              <a:rPr lang="sk-SK" baseline="-25000" dirty="0"/>
              <a:t>4</a:t>
            </a:r>
            <a:r>
              <a:rPr lang="sk-SK" dirty="0"/>
              <a:t> + </a:t>
            </a:r>
            <a:r>
              <a:rPr lang="sk-SK" dirty="0" smtClean="0"/>
              <a:t>Cu</a:t>
            </a:r>
          </a:p>
          <a:p>
            <a:r>
              <a:rPr lang="sk-SK" dirty="0"/>
              <a:t>AgNO</a:t>
            </a:r>
            <a:r>
              <a:rPr lang="sk-SK" baseline="-25000" dirty="0"/>
              <a:t>3</a:t>
            </a:r>
            <a:r>
              <a:rPr lang="sk-SK" dirty="0"/>
              <a:t> + </a:t>
            </a:r>
            <a:r>
              <a:rPr lang="sk-SK" dirty="0" err="1"/>
              <a:t>NaCl</a:t>
            </a:r>
            <a:r>
              <a:rPr lang="sk-SK" dirty="0"/>
              <a:t>  → </a:t>
            </a:r>
            <a:r>
              <a:rPr lang="sk-SK" dirty="0" err="1"/>
              <a:t>AgCl</a:t>
            </a:r>
            <a:r>
              <a:rPr lang="sk-SK" dirty="0"/>
              <a:t>  + </a:t>
            </a:r>
            <a:r>
              <a:rPr lang="sk-SK" dirty="0" smtClean="0"/>
              <a:t>NaNO</a:t>
            </a:r>
            <a:r>
              <a:rPr lang="sk-SK" baseline="-25000" dirty="0" smtClean="0"/>
              <a:t>3</a:t>
            </a:r>
          </a:p>
          <a:p>
            <a:r>
              <a:rPr lang="sk-SK" dirty="0"/>
              <a:t>2Na +  Cl</a:t>
            </a:r>
            <a:r>
              <a:rPr lang="sk-SK" baseline="-25000" dirty="0"/>
              <a:t>2</a:t>
            </a:r>
            <a:r>
              <a:rPr lang="sk-SK" dirty="0"/>
              <a:t> → </a:t>
            </a:r>
            <a:r>
              <a:rPr lang="sk-SK" dirty="0" smtClean="0"/>
              <a:t>2NaCl</a:t>
            </a:r>
          </a:p>
          <a:p>
            <a:r>
              <a:rPr lang="pl-PL" dirty="0"/>
              <a:t>2 Na + Br</a:t>
            </a:r>
            <a:r>
              <a:rPr lang="pl-PL" baseline="-25000" dirty="0"/>
              <a:t>2</a:t>
            </a:r>
            <a:r>
              <a:rPr lang="pl-PL" dirty="0"/>
              <a:t> </a:t>
            </a:r>
            <a:r>
              <a:rPr lang="sk-SK" dirty="0"/>
              <a:t>→</a:t>
            </a:r>
            <a:r>
              <a:rPr lang="pl-PL" dirty="0" smtClean="0"/>
              <a:t> </a:t>
            </a:r>
            <a:r>
              <a:rPr lang="pl-PL" dirty="0"/>
              <a:t>2 </a:t>
            </a:r>
            <a:r>
              <a:rPr lang="pl-PL" dirty="0" smtClean="0"/>
              <a:t>NaBr</a:t>
            </a:r>
          </a:p>
          <a:p>
            <a:r>
              <a:rPr lang="sk-SK" dirty="0"/>
              <a:t>Pb(NO</a:t>
            </a:r>
            <a:r>
              <a:rPr lang="sk-SK" baseline="-25000" dirty="0"/>
              <a:t>3</a:t>
            </a:r>
            <a:r>
              <a:rPr lang="sk-SK" dirty="0"/>
              <a:t>)</a:t>
            </a:r>
            <a:r>
              <a:rPr lang="sk-SK" baseline="-25000" dirty="0"/>
              <a:t>2</a:t>
            </a:r>
            <a:r>
              <a:rPr lang="sk-SK" dirty="0"/>
              <a:t> + 2KI → </a:t>
            </a:r>
            <a:r>
              <a:rPr lang="sk-SK" dirty="0" smtClean="0"/>
              <a:t>PbI</a:t>
            </a:r>
            <a:r>
              <a:rPr lang="sk-SK" baseline="-25000" dirty="0" smtClean="0"/>
              <a:t>2</a:t>
            </a:r>
            <a:r>
              <a:rPr lang="sk-SK" dirty="0" smtClean="0"/>
              <a:t> </a:t>
            </a:r>
            <a:r>
              <a:rPr lang="sk-SK" dirty="0"/>
              <a:t>+ </a:t>
            </a:r>
            <a:r>
              <a:rPr lang="sk-SK" dirty="0" smtClean="0"/>
              <a:t>2KNO</a:t>
            </a:r>
            <a:r>
              <a:rPr lang="sk-SK" baseline="-25000" dirty="0" smtClean="0"/>
              <a:t>3</a:t>
            </a:r>
          </a:p>
          <a:p>
            <a:r>
              <a:rPr lang="sk-SK" dirty="0"/>
              <a:t>2H</a:t>
            </a:r>
            <a:r>
              <a:rPr lang="sk-SK" baseline="-25000" dirty="0"/>
              <a:t>2</a:t>
            </a:r>
            <a:r>
              <a:rPr lang="sk-SK" dirty="0"/>
              <a:t>O</a:t>
            </a:r>
            <a:r>
              <a:rPr lang="sk-SK" baseline="-25000" dirty="0"/>
              <a:t>2</a:t>
            </a:r>
            <a:r>
              <a:rPr lang="sk-SK" dirty="0"/>
              <a:t> → </a:t>
            </a:r>
            <a:r>
              <a:rPr lang="sk-SK" dirty="0" smtClean="0"/>
              <a:t>2H</a:t>
            </a:r>
            <a:r>
              <a:rPr lang="sk-SK" baseline="-25000" dirty="0" smtClean="0"/>
              <a:t>2</a:t>
            </a:r>
            <a:r>
              <a:rPr lang="sk-SK" dirty="0" smtClean="0"/>
              <a:t>O </a:t>
            </a:r>
            <a:r>
              <a:rPr lang="sk-SK" dirty="0"/>
              <a:t>+ O</a:t>
            </a:r>
            <a:r>
              <a:rPr lang="sk-SK" baseline="-25000" dirty="0"/>
              <a:t>2</a:t>
            </a:r>
            <a:endParaRPr lang="sk-SK" baseline="-25000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0879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223</Words>
  <Application>Microsoft Office PowerPoint</Application>
  <PresentationFormat>Prezentácia na obrazovke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Cestovanie</vt:lpstr>
      <vt:lpstr>CHEMICKÁ ROVNICA, CHEMICKÁ REAKCIA</vt:lpstr>
      <vt:lpstr>Chemická Reakcia</vt:lpstr>
      <vt:lpstr>CHEMICKÁ ROVNICA</vt:lpstr>
      <vt:lpstr>Kritéria triedenia chemických reakcií</vt:lpstr>
      <vt:lpstr>Prezentácia programu PowerPoint</vt:lpstr>
      <vt:lpstr>Úloha: Rozhodnite na základe vonkajších zmien, o akú reakciu ide.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CHEMICKÁ ROVNICA, CHEMICKÁ REAKCIA</dc:title>
  <dc:creator>ucitel</dc:creator>
  <cp:lastModifiedBy>Student</cp:lastModifiedBy>
  <cp:revision>10</cp:revision>
  <dcterms:created xsi:type="dcterms:W3CDTF">2009-11-10T10:45:03Z</dcterms:created>
  <dcterms:modified xsi:type="dcterms:W3CDTF">2020-04-16T15:41:36Z</dcterms:modified>
</cp:coreProperties>
</file>